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7"/>
  </p:notesMasterIdLst>
  <p:sldIdLst>
    <p:sldId id="275" r:id="rId2"/>
    <p:sldId id="276" r:id="rId3"/>
    <p:sldId id="277" r:id="rId4"/>
    <p:sldId id="278" r:id="rId5"/>
    <p:sldId id="280" r:id="rId6"/>
    <p:sldId id="281" r:id="rId7"/>
    <p:sldId id="282" r:id="rId8"/>
    <p:sldId id="283" r:id="rId9"/>
    <p:sldId id="284" r:id="rId10"/>
    <p:sldId id="279" r:id="rId11"/>
    <p:sldId id="287" r:id="rId12"/>
    <p:sldId id="286" r:id="rId13"/>
    <p:sldId id="288" r:id="rId14"/>
    <p:sldId id="289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D388806-8E58-4563-A990-95EC74209C24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08F62A-6547-4224-9BC9-FF646759A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08F62A-6547-4224-9BC9-FF646759A83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000" dirty="0" err="1" smtClean="0"/>
              <a:t>Интегрисане</a:t>
            </a:r>
            <a:r>
              <a:rPr lang="en-US" sz="2000" dirty="0" smtClean="0"/>
              <a:t> </a:t>
            </a:r>
            <a:r>
              <a:rPr lang="en-US" sz="2000" dirty="0" err="1" smtClean="0"/>
              <a:t>академске</a:t>
            </a:r>
            <a:r>
              <a:rPr lang="en-US" sz="2000" dirty="0" smtClean="0"/>
              <a:t> </a:t>
            </a:r>
            <a:r>
              <a:rPr lang="en-US" sz="2000" dirty="0" err="1" smtClean="0"/>
              <a:t>студије</a:t>
            </a:r>
            <a:r>
              <a:rPr lang="en-US" sz="2000" dirty="0" smtClean="0"/>
              <a:t> </a:t>
            </a:r>
            <a:r>
              <a:rPr lang="en-US" sz="2000" dirty="0" err="1" smtClean="0"/>
              <a:t>фармације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Д04 </a:t>
            </a:r>
            <a:r>
              <a:rPr lang="sr-Cyrl-CS" sz="2000" dirty="0" smtClean="0"/>
              <a:t>ФАРМАКО</a:t>
            </a:r>
            <a:r>
              <a:rPr lang="en-US" sz="2000" dirty="0" smtClean="0"/>
              <a:t>ЕПИДЕМИОЛОГИЈА</a:t>
            </a:r>
            <a:br>
              <a:rPr lang="en-US" sz="2000" dirty="0" smtClean="0"/>
            </a:br>
            <a:r>
              <a:rPr lang="en-US" sz="2000" dirty="0" smtClean="0"/>
              <a:t>2. </a:t>
            </a:r>
            <a:r>
              <a:rPr lang="en-US" sz="2000" dirty="0" err="1" smtClean="0"/>
              <a:t>недеља</a:t>
            </a:r>
            <a:endParaRPr lang="sr-Latn-C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683568" y="2780928"/>
            <a:ext cx="7772400" cy="2060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Врсте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фармакоепидемиолошких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студија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параметри</a:t>
            </a:r>
            <a:endParaRPr lang="sr-Latn-CS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371600" y="5486400"/>
            <a:ext cx="6400800" cy="68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доц. др Срђан Стефановић</a:t>
            </a:r>
            <a:endParaRPr lang="sr-Latn-CS" sz="32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advTm="2045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Кохортне студије</a:t>
            </a:r>
          </a:p>
          <a:p>
            <a:r>
              <a:rPr lang="sr-Cyrl-RS" dirty="0" smtClean="0"/>
              <a:t>Студије случај-контрола</a:t>
            </a:r>
          </a:p>
          <a:p>
            <a:r>
              <a:rPr lang="sr-Cyrl-RS" dirty="0" smtClean="0"/>
              <a:t>Студије пресека</a:t>
            </a:r>
          </a:p>
          <a:p>
            <a:r>
              <a:rPr lang="sr-Cyrl-RS" dirty="0" smtClean="0"/>
              <a:t>Серије случајева </a:t>
            </a:r>
          </a:p>
          <a:p>
            <a:r>
              <a:rPr lang="sr-Cyrl-RS" dirty="0" smtClean="0"/>
              <a:t>Прикази појединачних случајева</a:t>
            </a:r>
          </a:p>
          <a:p>
            <a:endParaRPr lang="en-US" dirty="0"/>
          </a:p>
        </p:txBody>
      </p:sp>
    </p:spTree>
  </p:cSld>
  <p:clrMapOvr>
    <a:masterClrMapping/>
  </p:clrMapOvr>
  <p:transition advTm="3111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Кохортне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800" dirty="0" smtClean="0"/>
              <a:t>Праћење испитаника кроз одређено време </a:t>
            </a:r>
          </a:p>
          <a:p>
            <a:r>
              <a:rPr lang="sr-Cyrl-CS" sz="2800" dirty="0" smtClean="0"/>
              <a:t>Нпр. група пацијената изложених дејству лека и контролна група оних који не узимају лек, а исход који се прати су НДГ</a:t>
            </a:r>
            <a:r>
              <a:rPr lang="sr-Cyrl-RS" sz="2800" dirty="0" smtClean="0"/>
              <a:t>Л</a:t>
            </a:r>
            <a:r>
              <a:rPr lang="sr-Cyrl-CS" sz="2800" dirty="0" smtClean="0"/>
              <a:t>/НДЛ</a:t>
            </a:r>
          </a:p>
          <a:p>
            <a:r>
              <a:rPr lang="sr-Cyrl-CS" sz="2800" dirty="0" smtClean="0"/>
              <a:t>Једини дизајн који утврђује инциденцу НДЛ</a:t>
            </a:r>
          </a:p>
          <a:p>
            <a:endParaRPr lang="en-US" dirty="0"/>
          </a:p>
        </p:txBody>
      </p:sp>
    </p:spTree>
  </p:cSld>
  <p:clrMapOvr>
    <a:masterClrMapping/>
  </p:clrMapOvr>
  <p:transition advTm="646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Проспективне кохортне студије</a:t>
            </a:r>
            <a:endParaRPr lang="en-US" dirty="0"/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1514475" y="2349500"/>
            <a:ext cx="18303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 dirty="0">
                <a:latin typeface="Comic Sans MS" pitchFamily="66" charset="0"/>
              </a:rPr>
              <a:t>Садашњост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011863" y="2349500"/>
            <a:ext cx="18002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>
                <a:latin typeface="Comic Sans MS" pitchFamily="66" charset="0"/>
              </a:rPr>
              <a:t>Будућност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33" name="Donut 32"/>
          <p:cNvSpPr/>
          <p:nvPr/>
        </p:nvSpPr>
        <p:spPr bwMode="auto">
          <a:xfrm>
            <a:off x="468313" y="2997200"/>
            <a:ext cx="3887787" cy="3311525"/>
          </a:xfrm>
          <a:prstGeom prst="don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1547813" y="4005263"/>
            <a:ext cx="1728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>
                <a:latin typeface="Comic Sans MS" pitchFamily="66" charset="0"/>
              </a:rPr>
              <a:t>Узрок</a:t>
            </a:r>
            <a:r>
              <a:rPr lang="en-US" sz="1600" dirty="0">
                <a:latin typeface="Comic Sans MS" pitchFamily="66" charset="0"/>
              </a:rPr>
              <a:t> (</a:t>
            </a:r>
            <a:r>
              <a:rPr lang="en-US" sz="1600" dirty="0" err="1">
                <a:latin typeface="Comic Sans MS" pitchFamily="66" charset="0"/>
              </a:rPr>
              <a:t>ризик</a:t>
            </a:r>
            <a:r>
              <a:rPr lang="en-US" sz="1600" dirty="0">
                <a:latin typeface="Comic Sans MS" pitchFamily="66" charset="0"/>
              </a:rPr>
              <a:t>)</a:t>
            </a:r>
          </a:p>
          <a:p>
            <a:r>
              <a:rPr lang="en-US" sz="1600" dirty="0" err="1">
                <a:latin typeface="Comic Sans MS" pitchFamily="66" charset="0"/>
              </a:rPr>
              <a:t>присутан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35" name="Straight Connector 10"/>
          <p:cNvCxnSpPr>
            <a:cxnSpLocks noChangeShapeType="1"/>
          </p:cNvCxnSpPr>
          <p:nvPr/>
        </p:nvCxnSpPr>
        <p:spPr bwMode="auto">
          <a:xfrm>
            <a:off x="1295400" y="4652963"/>
            <a:ext cx="22685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1547813" y="4652963"/>
            <a:ext cx="1728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omic Sans MS" pitchFamily="66" charset="0"/>
              </a:rPr>
              <a:t>Узрок (ризик)</a:t>
            </a:r>
          </a:p>
          <a:p>
            <a:r>
              <a:rPr lang="en-US" sz="1600">
                <a:latin typeface="Comic Sans MS" pitchFamily="66" charset="0"/>
              </a:rPr>
              <a:t>није присутан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484813" y="3860800"/>
            <a:ext cx="2976562" cy="14779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>
                <a:latin typeface="Comic Sans MS" pitchFamily="66" charset="0"/>
              </a:rPr>
              <a:t>Исход                  Нема </a:t>
            </a:r>
          </a:p>
          <a:p>
            <a:r>
              <a:rPr lang="sr-Cyrl-CS">
                <a:latin typeface="Comic Sans MS" pitchFamily="66" charset="0"/>
              </a:rPr>
              <a:t>                             исхода</a:t>
            </a:r>
          </a:p>
          <a:p>
            <a:endParaRPr lang="sr-Cyrl-CS">
              <a:latin typeface="Comic Sans MS" pitchFamily="66" charset="0"/>
            </a:endParaRPr>
          </a:p>
          <a:p>
            <a:r>
              <a:rPr lang="sr-Cyrl-CS">
                <a:latin typeface="Comic Sans MS" pitchFamily="66" charset="0"/>
              </a:rPr>
              <a:t>Исход                  Нема </a:t>
            </a:r>
          </a:p>
          <a:p>
            <a:r>
              <a:rPr lang="sr-Cyrl-CS">
                <a:latin typeface="Comic Sans MS" pitchFamily="66" charset="0"/>
              </a:rPr>
              <a:t>                           исхода</a:t>
            </a:r>
            <a:endParaRPr lang="en-US">
              <a:latin typeface="Comic Sans MS" pitchFamily="66" charset="0"/>
            </a:endParaRPr>
          </a:p>
        </p:txBody>
      </p:sp>
      <p:cxnSp>
        <p:nvCxnSpPr>
          <p:cNvPr id="38" name="Straight Connector 17"/>
          <p:cNvCxnSpPr>
            <a:cxnSpLocks noChangeShapeType="1"/>
            <a:stCxn id="37" idx="1"/>
            <a:endCxn id="37" idx="3"/>
          </p:cNvCxnSpPr>
          <p:nvPr/>
        </p:nvCxnSpPr>
        <p:spPr bwMode="auto">
          <a:xfrm>
            <a:off x="5484813" y="4598988"/>
            <a:ext cx="2976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" name="Straight Connector 19"/>
          <p:cNvCxnSpPr>
            <a:cxnSpLocks noChangeShapeType="1"/>
          </p:cNvCxnSpPr>
          <p:nvPr/>
        </p:nvCxnSpPr>
        <p:spPr bwMode="auto">
          <a:xfrm>
            <a:off x="7307263" y="3860800"/>
            <a:ext cx="0" cy="7207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Straight Connector 39"/>
          <p:cNvCxnSpPr>
            <a:cxnSpLocks noChangeShapeType="1"/>
          </p:cNvCxnSpPr>
          <p:nvPr/>
        </p:nvCxnSpPr>
        <p:spPr bwMode="auto">
          <a:xfrm>
            <a:off x="6588125" y="4608513"/>
            <a:ext cx="0" cy="7191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Straight Arrow Connector 49"/>
          <p:cNvCxnSpPr>
            <a:cxnSpLocks noChangeShapeType="1"/>
            <a:stCxn id="36" idx="3"/>
          </p:cNvCxnSpPr>
          <p:nvPr/>
        </p:nvCxnSpPr>
        <p:spPr bwMode="auto">
          <a:xfrm flipV="1">
            <a:off x="3276600" y="4941888"/>
            <a:ext cx="2195513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2" name="Straight Arrow Connector 51"/>
          <p:cNvCxnSpPr>
            <a:cxnSpLocks noChangeShapeType="1"/>
            <a:stCxn id="34" idx="3"/>
          </p:cNvCxnSpPr>
          <p:nvPr/>
        </p:nvCxnSpPr>
        <p:spPr bwMode="auto">
          <a:xfrm flipV="1">
            <a:off x="3276600" y="4292600"/>
            <a:ext cx="2195513" cy="19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3" name="Rectangle 60"/>
          <p:cNvSpPr>
            <a:spLocks noChangeArrowheads="1"/>
          </p:cNvSpPr>
          <p:nvPr/>
        </p:nvSpPr>
        <p:spPr bwMode="auto">
          <a:xfrm>
            <a:off x="3584575" y="6237288"/>
            <a:ext cx="1009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Узорак</a:t>
            </a: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0" y="6237288"/>
            <a:ext cx="1908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omic Sans MS" pitchFamily="66" charset="0"/>
              </a:rPr>
              <a:t>Популација</a:t>
            </a:r>
          </a:p>
        </p:txBody>
      </p:sp>
      <p:cxnSp>
        <p:nvCxnSpPr>
          <p:cNvPr id="45" name="Straight Arrow Connector 63"/>
          <p:cNvCxnSpPr>
            <a:cxnSpLocks noChangeShapeType="1"/>
            <a:stCxn id="43" idx="0"/>
          </p:cNvCxnSpPr>
          <p:nvPr/>
        </p:nvCxnSpPr>
        <p:spPr bwMode="auto">
          <a:xfrm flipH="1" flipV="1">
            <a:off x="2987675" y="5373688"/>
            <a:ext cx="1101725" cy="863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6" name="Straight Arrow Connector 65"/>
          <p:cNvCxnSpPr>
            <a:cxnSpLocks noChangeShapeType="1"/>
            <a:stCxn id="44" idx="0"/>
          </p:cNvCxnSpPr>
          <p:nvPr/>
        </p:nvCxnSpPr>
        <p:spPr bwMode="auto">
          <a:xfrm flipV="1">
            <a:off x="954088" y="5949950"/>
            <a:ext cx="252412" cy="287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advTm="7833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Предности и мане проспективних кохортних студија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075240" cy="4525962"/>
          </a:xfrm>
        </p:spPr>
        <p:txBody>
          <a:bodyPr/>
          <a:lstStyle/>
          <a:p>
            <a:r>
              <a:rPr lang="ru-RU" sz="2400" dirty="0" smtClean="0"/>
              <a:t>Могу пратити више исхода</a:t>
            </a:r>
          </a:p>
          <a:p>
            <a:r>
              <a:rPr lang="ru-RU" sz="2400" dirty="0" smtClean="0"/>
              <a:t>Поптуно, тачно и објективно се могу мерити све битне независне и збуњујуће варијабле, на почетку студије и током целог периода праћења</a:t>
            </a:r>
          </a:p>
          <a:p>
            <a:r>
              <a:rPr lang="ru-RU" sz="2400" dirty="0" smtClean="0"/>
              <a:t>Скупе и неефикасне за ретке и одложене исходе</a:t>
            </a:r>
          </a:p>
          <a:p>
            <a:r>
              <a:rPr lang="ru-RU" sz="2400" dirty="0" smtClean="0"/>
              <a:t>Опасност од губитка већег броја испитаника из праћења</a:t>
            </a:r>
          </a:p>
          <a:p>
            <a:r>
              <a:rPr lang="ru-RU" sz="2400" dirty="0" smtClean="0"/>
              <a:t>Постојање контролне групе са што сличнијим карактеристикама, случајан избор кохорти и слепо мерење исхода</a:t>
            </a:r>
          </a:p>
        </p:txBody>
      </p:sp>
    </p:spTree>
  </p:cSld>
  <p:clrMapOvr>
    <a:masterClrMapping/>
  </p:clrMapOvr>
  <p:transition advTm="11854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Предности и мане ретроспективних кохортних студија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Могуће су само ако постоје сигурни подаци о пацијентима (факторима ризика и исходима)</a:t>
            </a:r>
          </a:p>
          <a:p>
            <a:r>
              <a:rPr lang="ru-RU" sz="2400" dirty="0" smtClean="0"/>
              <a:t>Захтевају мање новца и времена за споровођење</a:t>
            </a:r>
          </a:p>
          <a:p>
            <a:r>
              <a:rPr lang="ru-RU" sz="2400" dirty="0" smtClean="0"/>
              <a:t>Ограничена могућност узорковања</a:t>
            </a:r>
          </a:p>
          <a:p>
            <a:r>
              <a:rPr lang="ru-RU" sz="2400" dirty="0" smtClean="0"/>
              <a:t>Квалитет и врста података су некада некомплетни и нетачни</a:t>
            </a:r>
          </a:p>
          <a:p>
            <a:endParaRPr lang="en-US" sz="2800" dirty="0"/>
          </a:p>
        </p:txBody>
      </p:sp>
    </p:spTree>
  </p:cSld>
  <p:clrMapOvr>
    <a:masterClrMapping/>
  </p:clrMapOvr>
  <p:transition advTm="6753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Исходи кохортних студија</a:t>
            </a:r>
            <a:endParaRPr lang="en-US" dirty="0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971600" y="2348880"/>
          <a:ext cx="7344816" cy="4104456"/>
        </p:xfrm>
        <a:graphic>
          <a:graphicData uri="http://schemas.openxmlformats.org/presentationml/2006/ole">
            <p:oleObj spid="_x0000_s46082" name="Worksheet" r:id="rId3" imgW="3591077" imgH="1857291" progId="Excel.Sheet.8">
              <p:embed/>
            </p:oleObj>
          </a:graphicData>
        </a:graphic>
      </p:graphicFrame>
    </p:spTree>
  </p:cSld>
  <p:clrMapOvr>
    <a:masterClrMapping/>
  </p:clrMapOvr>
  <p:transition advTm="24315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Студије “случај-контрола”</a:t>
            </a:r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39750" y="2565400"/>
            <a:ext cx="14398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Фактор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ризика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постоји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979613" y="2565400"/>
            <a:ext cx="151288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Фактор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ризика</a:t>
            </a:r>
            <a:r>
              <a:rPr lang="en-US" dirty="0">
                <a:latin typeface="Comic Sans MS" pitchFamily="66" charset="0"/>
              </a:rPr>
              <a:t> </a:t>
            </a:r>
          </a:p>
          <a:p>
            <a:r>
              <a:rPr lang="en-US" dirty="0">
                <a:latin typeface="Comic Sans MS" pitchFamily="66" charset="0"/>
              </a:rPr>
              <a:t>НЕ </a:t>
            </a:r>
            <a:r>
              <a:rPr lang="en-US" dirty="0" err="1">
                <a:latin typeface="Comic Sans MS" pitchFamily="66" charset="0"/>
              </a:rPr>
              <a:t>постоји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539750" y="4797425"/>
            <a:ext cx="14398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Фактор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ризика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постоји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1979613" y="4797425"/>
            <a:ext cx="151288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Фактор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ризика</a:t>
            </a:r>
            <a:r>
              <a:rPr lang="en-US" dirty="0">
                <a:latin typeface="Comic Sans MS" pitchFamily="66" charset="0"/>
              </a:rPr>
              <a:t> </a:t>
            </a:r>
          </a:p>
          <a:p>
            <a:r>
              <a:rPr lang="en-US" dirty="0">
                <a:latin typeface="Comic Sans MS" pitchFamily="66" charset="0"/>
              </a:rPr>
              <a:t>НЕ </a:t>
            </a:r>
            <a:r>
              <a:rPr lang="en-US" dirty="0" err="1">
                <a:latin typeface="Comic Sans MS" pitchFamily="66" charset="0"/>
              </a:rPr>
              <a:t>постоји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Oval 28"/>
          <p:cNvSpPr>
            <a:spLocks noChangeArrowheads="1"/>
          </p:cNvSpPr>
          <p:nvPr/>
        </p:nvSpPr>
        <p:spPr bwMode="auto">
          <a:xfrm>
            <a:off x="6011863" y="2205038"/>
            <a:ext cx="2592387" cy="170656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632575" y="2852738"/>
            <a:ext cx="1344613" cy="3698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Comic Sans MS" pitchFamily="66" charset="0"/>
              </a:rPr>
              <a:t>Случајеви</a:t>
            </a:r>
            <a:endParaRPr lang="en-US" b="1">
              <a:latin typeface="Comic Sans MS" pitchFamily="66" charset="0"/>
            </a:endParaRPr>
          </a:p>
        </p:txBody>
      </p:sp>
      <p:cxnSp>
        <p:nvCxnSpPr>
          <p:cNvPr id="10" name="Straight Arrow Connector 31"/>
          <p:cNvCxnSpPr>
            <a:cxnSpLocks noChangeShapeType="1"/>
            <a:stCxn id="9" idx="1"/>
          </p:cNvCxnSpPr>
          <p:nvPr/>
        </p:nvCxnSpPr>
        <p:spPr bwMode="auto">
          <a:xfrm flipH="1" flipV="1">
            <a:off x="3492500" y="3022600"/>
            <a:ext cx="3140075" cy="142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" name="Oval 32"/>
          <p:cNvSpPr>
            <a:spLocks noChangeArrowheads="1"/>
          </p:cNvSpPr>
          <p:nvPr/>
        </p:nvSpPr>
        <p:spPr bwMode="auto">
          <a:xfrm>
            <a:off x="5724525" y="4076700"/>
            <a:ext cx="3168650" cy="2376488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732588" y="5084763"/>
            <a:ext cx="1241425" cy="3698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Comic Sans MS" pitchFamily="66" charset="0"/>
              </a:rPr>
              <a:t>Контроле</a:t>
            </a:r>
            <a:endParaRPr lang="en-US" b="1">
              <a:latin typeface="Comic Sans MS" pitchFamily="66" charset="0"/>
            </a:endParaRPr>
          </a:p>
        </p:txBody>
      </p:sp>
      <p:cxnSp>
        <p:nvCxnSpPr>
          <p:cNvPr id="13" name="Straight Arrow Connector 36"/>
          <p:cNvCxnSpPr>
            <a:cxnSpLocks noChangeShapeType="1"/>
            <a:stCxn id="12" idx="1"/>
            <a:endCxn id="7" idx="3"/>
          </p:cNvCxnSpPr>
          <p:nvPr/>
        </p:nvCxnSpPr>
        <p:spPr bwMode="auto">
          <a:xfrm flipH="1" flipV="1">
            <a:off x="3492500" y="5259388"/>
            <a:ext cx="3240088" cy="1111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4191000" y="2205038"/>
            <a:ext cx="2309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1400">
                <a:latin typeface="Comic Sans MS" pitchFamily="66" charset="0"/>
              </a:rPr>
              <a:t>Узорак са исходом/НДЛ</a:t>
            </a:r>
            <a:endParaRPr lang="en-US" sz="1400">
              <a:latin typeface="Comic Sans MS" pitchFamily="66" charset="0"/>
            </a:endParaRPr>
          </a:p>
        </p:txBody>
      </p:sp>
      <p:cxnSp>
        <p:nvCxnSpPr>
          <p:cNvPr id="15" name="Straight Arrow Connector 40"/>
          <p:cNvCxnSpPr>
            <a:cxnSpLocks noChangeShapeType="1"/>
            <a:stCxn id="14" idx="2"/>
          </p:cNvCxnSpPr>
          <p:nvPr/>
        </p:nvCxnSpPr>
        <p:spPr bwMode="auto">
          <a:xfrm>
            <a:off x="5345113" y="2513013"/>
            <a:ext cx="1296987" cy="3397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545013" y="3357563"/>
            <a:ext cx="15478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1400">
                <a:latin typeface="Comic Sans MS" pitchFamily="66" charset="0"/>
              </a:rPr>
              <a:t>Популација са </a:t>
            </a:r>
          </a:p>
          <a:p>
            <a:r>
              <a:rPr lang="sr-Cyrl-CS" sz="1400">
                <a:latin typeface="Comic Sans MS" pitchFamily="66" charset="0"/>
              </a:rPr>
              <a:t>исходом/НДЛ</a:t>
            </a:r>
            <a:endParaRPr lang="en-US" sz="1400">
              <a:latin typeface="Comic Sans MS" pitchFamily="66" charset="0"/>
            </a:endParaRPr>
          </a:p>
        </p:txBody>
      </p:sp>
      <p:cxnSp>
        <p:nvCxnSpPr>
          <p:cNvPr id="17" name="Straight Arrow Connector 43"/>
          <p:cNvCxnSpPr>
            <a:cxnSpLocks noChangeShapeType="1"/>
            <a:stCxn id="16" idx="3"/>
          </p:cNvCxnSpPr>
          <p:nvPr/>
        </p:nvCxnSpPr>
        <p:spPr bwMode="auto">
          <a:xfrm flipV="1">
            <a:off x="6092825" y="3500438"/>
            <a:ext cx="495300" cy="117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3708400" y="4292600"/>
            <a:ext cx="2251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1400">
                <a:latin typeface="Comic Sans MS" pitchFamily="66" charset="0"/>
              </a:rPr>
              <a:t>Узорак без исхода/НДЛ</a:t>
            </a:r>
            <a:endParaRPr lang="en-US" sz="1400">
              <a:latin typeface="Comic Sans MS" pitchFamily="66" charset="0"/>
            </a:endParaRPr>
          </a:p>
        </p:txBody>
      </p:sp>
      <p:cxnSp>
        <p:nvCxnSpPr>
          <p:cNvPr id="19" name="Straight Arrow Connector 48"/>
          <p:cNvCxnSpPr>
            <a:cxnSpLocks noChangeShapeType="1"/>
            <a:stCxn id="18" idx="2"/>
          </p:cNvCxnSpPr>
          <p:nvPr/>
        </p:nvCxnSpPr>
        <p:spPr bwMode="auto">
          <a:xfrm>
            <a:off x="4833938" y="4600575"/>
            <a:ext cx="1898650" cy="4841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4070350" y="5805488"/>
            <a:ext cx="16335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1400">
                <a:latin typeface="Comic Sans MS" pitchFamily="66" charset="0"/>
              </a:rPr>
              <a:t>Популација без </a:t>
            </a:r>
          </a:p>
          <a:p>
            <a:r>
              <a:rPr lang="sr-Cyrl-CS" sz="1400">
                <a:latin typeface="Comic Sans MS" pitchFamily="66" charset="0"/>
              </a:rPr>
              <a:t>исхода/НДЛ</a:t>
            </a:r>
            <a:endParaRPr lang="en-US" sz="1400">
              <a:latin typeface="Comic Sans MS" pitchFamily="66" charset="0"/>
            </a:endParaRPr>
          </a:p>
        </p:txBody>
      </p:sp>
      <p:cxnSp>
        <p:nvCxnSpPr>
          <p:cNvPr id="21" name="Straight Arrow Connector 51"/>
          <p:cNvCxnSpPr>
            <a:cxnSpLocks noChangeShapeType="1"/>
            <a:stCxn id="20" idx="3"/>
          </p:cNvCxnSpPr>
          <p:nvPr/>
        </p:nvCxnSpPr>
        <p:spPr bwMode="auto">
          <a:xfrm flipV="1">
            <a:off x="5703888" y="5876925"/>
            <a:ext cx="596900" cy="190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advTm="4245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Студије “случај-контрола”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ru-RU" sz="2800" dirty="0" smtClean="0"/>
              <a:t>Идентификује се група испитаника са исходом (случајеви) и група без таквог исхода (контроле), а затим се тражи да ли су у прошлости </a:t>
            </a:r>
            <a:r>
              <a:rPr lang="sr-Cyrl-RS" sz="2800" dirty="0" smtClean="0"/>
              <a:t>(ретроспективно) </a:t>
            </a:r>
            <a:r>
              <a:rPr lang="ru-RU" sz="2800" dirty="0" smtClean="0"/>
              <a:t>постојале разлике у изложености одређеним факторима (узроцима)</a:t>
            </a:r>
          </a:p>
          <a:p>
            <a:r>
              <a:rPr lang="ru-RU" sz="2800" dirty="0" smtClean="0"/>
              <a:t>Прате само један исход</a:t>
            </a:r>
            <a:endParaRPr lang="en-US" sz="2800" dirty="0" smtClean="0"/>
          </a:p>
          <a:p>
            <a:r>
              <a:rPr lang="ru-RU" sz="2800" dirty="0" smtClean="0"/>
              <a:t>Не могу мерити инциденцу, нити преваленцу исхода</a:t>
            </a:r>
          </a:p>
        </p:txBody>
      </p:sp>
    </p:spTree>
  </p:cSld>
  <p:clrMapOvr>
    <a:masterClrMapping/>
  </p:clrMapOvr>
  <p:transition advTm="2335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Предности и мане студија “случај/контрола”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Ефикасне су за ретке исходе, </a:t>
            </a:r>
            <a:r>
              <a:rPr lang="sr-Cyrl-RS" sz="2800" dirty="0" smtClean="0"/>
              <a:t>обично </a:t>
            </a:r>
            <a:r>
              <a:rPr lang="ru-RU" sz="2800" dirty="0" smtClean="0"/>
              <a:t>није потребан велики узорак</a:t>
            </a:r>
          </a:p>
          <a:p>
            <a:r>
              <a:rPr lang="ru-RU" sz="2800" dirty="0" smtClean="0"/>
              <a:t>Добре за генерисање хипотеза, јер могу да испитају утицај више независних варијабли на опсервирани исход</a:t>
            </a:r>
          </a:p>
          <a:p>
            <a:r>
              <a:rPr lang="ru-RU" sz="2800" dirty="0" smtClean="0"/>
              <a:t>Веома су подложне “склоностима” у истраживању, због посебног узорковања случајева и контрола и ретроспективног праћења (мерења независних варијабли)</a:t>
            </a:r>
          </a:p>
        </p:txBody>
      </p:sp>
    </p:spTree>
  </p:cSld>
  <p:clrMapOvr>
    <a:masterClrMapping/>
  </p:clrMapOvr>
  <p:transition advTm="6621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Исходи код студија “случај-контрола”</a:t>
            </a:r>
            <a:endParaRPr lang="en-US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>
            <p:ph idx="1"/>
          </p:nvPr>
        </p:nvGraphicFramePr>
        <p:xfrm>
          <a:off x="899592" y="3429000"/>
          <a:ext cx="7272807" cy="3096344"/>
        </p:xfrm>
        <a:graphic>
          <a:graphicData uri="http://schemas.openxmlformats.org/presentationml/2006/ole">
            <p:oleObj spid="_x0000_s47106" name="Worksheet" r:id="rId3" imgW="3591077" imgH="1190453" progId="Excel.Sheet.8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683568" y="213285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Cyrl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+mn-lt"/>
              </a:rPr>
              <a:t>Јачина повезаности узрока и исхода процењује се помоћу </a:t>
            </a:r>
            <a:r>
              <a:rPr lang="en-US" sz="2400" i="1" dirty="0" smtClean="0">
                <a:latin typeface="+mn-lt"/>
              </a:rPr>
              <a:t>Odds Ratio </a:t>
            </a:r>
            <a:r>
              <a:rPr lang="en-US" sz="2400" dirty="0" smtClean="0">
                <a:latin typeface="+mn-lt"/>
              </a:rPr>
              <a:t>(</a:t>
            </a:r>
            <a:r>
              <a:rPr lang="en-US" sz="2400" i="1" dirty="0" smtClean="0">
                <a:latin typeface="+mn-lt"/>
              </a:rPr>
              <a:t>OR</a:t>
            </a:r>
            <a:r>
              <a:rPr lang="en-US" sz="2400" dirty="0" smtClean="0">
                <a:latin typeface="+mn-lt"/>
              </a:rPr>
              <a:t>) - </a:t>
            </a:r>
            <a:r>
              <a:rPr lang="en-US" sz="2400" dirty="0" err="1" smtClean="0">
                <a:latin typeface="+mn-lt"/>
              </a:rPr>
              <a:t>унакрсни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однос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шанси</a:t>
            </a:r>
            <a:r>
              <a:rPr lang="en-US" sz="2400" dirty="0" smtClean="0">
                <a:latin typeface="+mn-lt"/>
              </a:rPr>
              <a:t>, </a:t>
            </a:r>
            <a:r>
              <a:rPr lang="en-US" sz="2400" dirty="0" err="1" smtClean="0">
                <a:latin typeface="+mn-lt"/>
              </a:rPr>
              <a:t>однос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могућности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претходне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изложености</a:t>
            </a:r>
            <a:r>
              <a:rPr lang="en-US" sz="2400" dirty="0" smtClean="0">
                <a:latin typeface="+mn-lt"/>
              </a:rPr>
              <a:t> </a:t>
            </a:r>
            <a:endParaRPr lang="sr-Cyrl-CS" sz="2400" dirty="0">
              <a:latin typeface="+mn-lt"/>
            </a:endParaRPr>
          </a:p>
        </p:txBody>
      </p:sp>
    </p:spTree>
  </p:cSld>
  <p:clrMapOvr>
    <a:masterClrMapping/>
  </p:clrMapOvr>
  <p:transition advTm="5838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Фармакоепидемиолошке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Примарна истраживања која испитују употребу (потрошњу) и клиничке ефекте лекова и медицинских средстава у популацији коришћењем епидемиолошких метода</a:t>
            </a:r>
          </a:p>
          <a:p>
            <a:r>
              <a:rPr lang="sr-Cyrl-RS" sz="2800" dirty="0" smtClean="0"/>
              <a:t>Најчешће су опсервационог карактера и спроводе се у 4. фази клиничког испитивања</a:t>
            </a:r>
            <a:endParaRPr lang="en-US" sz="2800" dirty="0" smtClean="0"/>
          </a:p>
          <a:p>
            <a:r>
              <a:rPr lang="sr-Cyrl-RS" sz="2800" dirty="0" smtClean="0"/>
              <a:t>Активно праћење исхода у свакодневној клиничкој пракси, без непосредне интервенције истраживача</a:t>
            </a:r>
          </a:p>
          <a:p>
            <a:endParaRPr lang="sr-Cyrl-RS" sz="2800" dirty="0" smtClean="0"/>
          </a:p>
        </p:txBody>
      </p:sp>
    </p:spTree>
  </p:cSld>
  <p:clrMapOvr>
    <a:masterClrMapping/>
  </p:clrMapOvr>
  <p:transition advTm="11705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Студије пресека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Сва мерења се обављају једновремено или у кратком временском интервалу</a:t>
            </a:r>
          </a:p>
          <a:p>
            <a:r>
              <a:rPr lang="sr-Cyrl-RS" sz="2800" dirty="0" smtClean="0"/>
              <a:t>Једини дизајн који мери преваленцу исхода</a:t>
            </a:r>
          </a:p>
          <a:p>
            <a:r>
              <a:rPr lang="sr-Cyrl-RS" sz="2800" dirty="0" smtClean="0"/>
              <a:t>У основи су дескриптивног карактера</a:t>
            </a:r>
          </a:p>
          <a:p>
            <a:r>
              <a:rPr lang="sr-Cyrl-RS" sz="2800" dirty="0" smtClean="0"/>
              <a:t>Лако се изводе и јефтине су, више исхода се може опсервирати истовремено, нема губитка испитаника</a:t>
            </a:r>
          </a:p>
          <a:p>
            <a:r>
              <a:rPr lang="sr-Cyrl-RS" sz="2800" dirty="0" smtClean="0"/>
              <a:t>Нису поуздане за ретке исходе</a:t>
            </a:r>
            <a:endParaRPr lang="en-US" sz="2800" dirty="0"/>
          </a:p>
        </p:txBody>
      </p:sp>
    </p:spTree>
  </p:cSld>
  <p:clrMapOvr>
    <a:masterClrMapping/>
  </p:clrMapOvr>
  <p:transition advTm="9830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Студије пресека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Серијске студије пресека за утврђивање трендова</a:t>
            </a:r>
          </a:p>
          <a:p>
            <a:r>
              <a:rPr lang="sr-Cyrl-RS" sz="2800" dirty="0" smtClean="0"/>
              <a:t>Прецизност и поузданост резултата:</a:t>
            </a:r>
          </a:p>
          <a:p>
            <a:pPr lvl="1"/>
            <a:r>
              <a:rPr lang="sr-Cyrl-RS" sz="2400" dirty="0" smtClean="0"/>
              <a:t>Случајан избор испитаника</a:t>
            </a:r>
          </a:p>
          <a:p>
            <a:pPr lvl="1"/>
            <a:r>
              <a:rPr lang="sr-Cyrl-RS" sz="2400" dirty="0" smtClean="0"/>
              <a:t>Репрезентативност узорка</a:t>
            </a:r>
          </a:p>
          <a:p>
            <a:pPr lvl="1"/>
            <a:r>
              <a:rPr lang="sr-Cyrl-RS" sz="2400" dirty="0" smtClean="0"/>
              <a:t>Елиминација утицаја збуњујућих варијабли</a:t>
            </a:r>
          </a:p>
          <a:p>
            <a:pPr lvl="1"/>
            <a:r>
              <a:rPr lang="sr-Cyrl-RS" sz="2400" dirty="0" smtClean="0"/>
              <a:t>Висок проценат испитаника који су уистину учесници </a:t>
            </a:r>
          </a:p>
          <a:p>
            <a:pPr lvl="1"/>
            <a:r>
              <a:rPr lang="sr-Cyrl-CS" sz="2400" dirty="0" smtClean="0"/>
              <a:t>Детаљна опсервација испитаника и што комплетније приказивање њихових карактеристика</a:t>
            </a:r>
          </a:p>
        </p:txBody>
      </p:sp>
    </p:spTree>
  </p:cSld>
  <p:clrMapOvr>
    <a:masterClrMapping/>
  </p:clrMapOvr>
  <p:transition advTm="13682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Серије случајева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Дескриптивне студије, без контролне групе</a:t>
            </a:r>
          </a:p>
          <a:p>
            <a:r>
              <a:rPr lang="sr-Cyrl-RS" sz="2800" dirty="0" smtClean="0"/>
              <a:t>У конкретном времену прате групу испитаника изложених истом фактору ризика</a:t>
            </a:r>
          </a:p>
          <a:p>
            <a:r>
              <a:rPr lang="sr-Cyrl-RS" sz="2800" dirty="0" smtClean="0"/>
              <a:t>Погодне су за креирање хипотеза за аналитичке опсервационе студије или РКТ</a:t>
            </a:r>
          </a:p>
          <a:p>
            <a:r>
              <a:rPr lang="sr-Cyrl-RS" sz="2800" dirty="0" smtClean="0"/>
              <a:t>Поуздано испитивање НД Л или МС, односно тачност прогностичких тестова</a:t>
            </a:r>
            <a:endParaRPr lang="en-US" sz="2800" dirty="0"/>
          </a:p>
        </p:txBody>
      </p:sp>
    </p:spTree>
  </p:cSld>
  <p:clrMapOvr>
    <a:masterClrMapping/>
  </p:clrMapOvr>
  <p:transition advTm="3583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Серије случајева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Значајна могућност уопштавања резултата, што је у вези са селекцијом испитаника</a:t>
            </a:r>
          </a:p>
          <a:p>
            <a:r>
              <a:rPr lang="sr-Cyrl-RS" sz="2800" dirty="0" smtClean="0"/>
              <a:t>Јефтине су и лако изводљиве</a:t>
            </a:r>
          </a:p>
          <a:p>
            <a:r>
              <a:rPr lang="sr-Cyrl-RS" sz="2800" dirty="0" smtClean="0"/>
              <a:t>Прихватљиве су у великој мери са етичког становишта</a:t>
            </a:r>
          </a:p>
          <a:p>
            <a:r>
              <a:rPr lang="sr-Cyrl-RS" sz="2800" dirty="0" smtClean="0"/>
              <a:t>Мане су немогућност утврђивања каузалности, непоузданост мерења и склоности приликом укључивања испитаника (ретроспективне серије)</a:t>
            </a:r>
            <a:endParaRPr lang="en-US" sz="2800" dirty="0"/>
          </a:p>
        </p:txBody>
      </p:sp>
    </p:spTree>
  </p:cSld>
  <p:clrMapOvr>
    <a:masterClrMapping/>
  </p:clrMapOvr>
  <p:transition advTm="62486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Серије случајева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Треба укључити све испитанике у датом периоду, који треба да буде што краћи</a:t>
            </a:r>
          </a:p>
          <a:p>
            <a:r>
              <a:rPr lang="sr-Cyrl-RS" sz="2800" dirty="0" smtClean="0"/>
              <a:t>Све варијабле и методе мерења треба што детаљније описати</a:t>
            </a:r>
          </a:p>
          <a:p>
            <a:r>
              <a:rPr lang="sr-Cyrl-RS" sz="2800" dirty="0" smtClean="0"/>
              <a:t>Исход би требало да буде варијабла коју је могуће објективно измерити</a:t>
            </a:r>
          </a:p>
          <a:p>
            <a:r>
              <a:rPr lang="sr-Cyrl-RS" sz="2800" dirty="0" smtClean="0"/>
              <a:t>Мерење исхода - независни стручњаци </a:t>
            </a:r>
            <a:endParaRPr lang="en-US" sz="2800" dirty="0"/>
          </a:p>
        </p:txBody>
      </p:sp>
    </p:spTree>
  </p:cSld>
  <p:clrMapOvr>
    <a:masterClrMapping/>
  </p:clrMapOvr>
  <p:transition advTm="5978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Прикази појединачних случајева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08912" cy="4725144"/>
          </a:xfrm>
        </p:spPr>
        <p:txBody>
          <a:bodyPr/>
          <a:lstStyle/>
          <a:p>
            <a:r>
              <a:rPr lang="sr-Cyrl-RS" sz="2800" dirty="0" smtClean="0"/>
              <a:t>Детаљан опис свих карактеристика пацијента и његових обољења и свих дијагностичких и терапијских поступака којима је подвргнут</a:t>
            </a:r>
          </a:p>
          <a:p>
            <a:r>
              <a:rPr lang="sr-Cyrl-RS" sz="2800" dirty="0" smtClean="0"/>
              <a:t>Инструктиван приказ открива до тада непримећене аспекте природе болести, механизама настанка обољења и принципи деловања терапије</a:t>
            </a:r>
          </a:p>
          <a:p>
            <a:r>
              <a:rPr lang="sr-Cyrl-RS" sz="2800" dirty="0" smtClean="0"/>
              <a:t>Мора да садржи неку новину</a:t>
            </a:r>
          </a:p>
          <a:p>
            <a:r>
              <a:rPr lang="sr-Cyrl-RS" sz="2800" dirty="0" smtClean="0"/>
              <a:t>Пристанак пацијента у писаној форми</a:t>
            </a:r>
          </a:p>
          <a:p>
            <a:r>
              <a:rPr lang="sr-Cyrl-RS" sz="2800" dirty="0" smtClean="0"/>
              <a:t>Поставка за будуће студије</a:t>
            </a:r>
          </a:p>
          <a:p>
            <a:endParaRPr lang="sr-Cyrl-R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ransition advTm="10481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19256" cy="4525962"/>
          </a:xfrm>
        </p:spPr>
        <p:txBody>
          <a:bodyPr/>
          <a:lstStyle/>
          <a:p>
            <a:r>
              <a:rPr lang="sr-Cyrl-RS" sz="2800" dirty="0" smtClean="0"/>
              <a:t>У односу на РКТ, генерално имају мању употребну вредност за свакодневну праксу</a:t>
            </a:r>
          </a:p>
          <a:p>
            <a:r>
              <a:rPr lang="sr-Cyrl-RS" sz="2800" dirty="0" smtClean="0"/>
              <a:t>Пружају знатно више информација о безбедности Л и МС у “стварном свету”, првенствено када је реч о ретким, неочекиваним и одложеним НД</a:t>
            </a:r>
            <a:r>
              <a:rPr lang="en-US" sz="2800" dirty="0" smtClean="0"/>
              <a:t> </a:t>
            </a:r>
            <a:r>
              <a:rPr lang="sr-Cyrl-RS" sz="2800" dirty="0" smtClean="0"/>
              <a:t>и безбедности примене лека код деце и старијих људи</a:t>
            </a:r>
            <a:endParaRPr lang="en-US" sz="2800" dirty="0"/>
          </a:p>
        </p:txBody>
      </p:sp>
    </p:spTree>
  </p:cSld>
  <p:clrMapOvr>
    <a:masterClrMapping/>
  </p:clrMapOvr>
  <p:transition advTm="2655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Допуњују налазе РКТ о клиничким ефектима Л и МС</a:t>
            </a:r>
          </a:p>
          <a:p>
            <a:r>
              <a:rPr lang="sr-Cyrl-RS" sz="2800" dirty="0" smtClean="0"/>
              <a:t>Служе за генерисање хипотеза будућих РКТ</a:t>
            </a:r>
          </a:p>
          <a:p>
            <a:r>
              <a:rPr lang="sr-Cyrl-RS" sz="2800" dirty="0" smtClean="0"/>
              <a:t>Мања ригорозност приликом етичког одобравања у односу на РКТ</a:t>
            </a:r>
          </a:p>
          <a:p>
            <a:r>
              <a:rPr lang="sr-Cyrl-RS" sz="2800" dirty="0" smtClean="0"/>
              <a:t>Знатно чешће се спроводе у односу на РКТ</a:t>
            </a:r>
            <a:endParaRPr lang="en-US" sz="2800" dirty="0"/>
          </a:p>
        </p:txBody>
      </p:sp>
    </p:spTree>
  </p:cSld>
  <p:clrMapOvr>
    <a:masterClrMapping/>
  </p:clrMapOvr>
  <p:transition advTm="7889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Дескриптивне и аналитичке студије</a:t>
            </a:r>
          </a:p>
          <a:p>
            <a:r>
              <a:rPr lang="sr-Cyrl-RS" sz="2800" dirty="0" smtClean="0"/>
              <a:t>Дескриптивне: само описују дистрибуцију учесталости неког посматраног обележја</a:t>
            </a:r>
          </a:p>
          <a:p>
            <a:r>
              <a:rPr lang="sr-Cyrl-RS" sz="2800" dirty="0" smtClean="0"/>
              <a:t>Аналитичке: утврђују смер и јачину повезаности између назависне/их (узрока) и зависне варијабле (исхода)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  <p:transition advTm="5160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Главни недостатак: изражен утицај збуњујућих варијабли (енгл. </a:t>
            </a:r>
            <a:r>
              <a:rPr lang="sr-Latn-RS" sz="2800" dirty="0" smtClean="0"/>
              <a:t>“</a:t>
            </a:r>
            <a:r>
              <a:rPr lang="en-US" sz="2800" i="1" dirty="0" smtClean="0"/>
              <a:t>confounders</a:t>
            </a:r>
            <a:r>
              <a:rPr lang="sr-Latn-RS" sz="2800" dirty="0" smtClean="0"/>
              <a:t>”)</a:t>
            </a:r>
            <a:r>
              <a:rPr lang="sr-Cyrl-RS" sz="2800" dirty="0" smtClean="0"/>
              <a:t> на резултате истраживања</a:t>
            </a:r>
            <a:r>
              <a:rPr lang="sr-Latn-RS" sz="2800" dirty="0" smtClean="0"/>
              <a:t>, </a:t>
            </a:r>
            <a:r>
              <a:rPr lang="sr-Cyrl-RS" sz="2800" dirty="0" smtClean="0"/>
              <a:t>тј. оних које су повезане и са узроцима и исходом </a:t>
            </a:r>
          </a:p>
          <a:p>
            <a:r>
              <a:rPr lang="sr-Cyrl-RS" sz="2800" dirty="0" smtClean="0"/>
              <a:t>Лоша контрола - значајно извориште склоности (систематске грешке, енгл. </a:t>
            </a:r>
            <a:r>
              <a:rPr lang="en-US" sz="2800" dirty="0" smtClean="0"/>
              <a:t>“</a:t>
            </a:r>
            <a:r>
              <a:rPr lang="en-US" sz="2800" i="1" dirty="0" smtClean="0"/>
              <a:t>bias</a:t>
            </a:r>
            <a:r>
              <a:rPr lang="en-US" sz="2800" dirty="0" smtClean="0"/>
              <a:t>”)</a:t>
            </a:r>
            <a:r>
              <a:rPr lang="sr-Cyrl-RS" sz="2800" dirty="0" smtClean="0"/>
              <a:t> у истраживању</a:t>
            </a:r>
          </a:p>
          <a:p>
            <a:endParaRPr lang="en-US" sz="2800" dirty="0"/>
          </a:p>
        </p:txBody>
      </p:sp>
    </p:spTree>
  </p:cSld>
  <p:clrMapOvr>
    <a:masterClrMapping/>
  </p:clrMapOvr>
  <p:transition advTm="16654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Типови повезаности појава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dirty="0" smtClean="0"/>
              <a:t>Без повезаности</a:t>
            </a:r>
          </a:p>
          <a:p>
            <a:pPr eaLnBrk="1" hangingPunct="1"/>
            <a:r>
              <a:rPr lang="sr-Cyrl-CS" sz="2800" dirty="0" smtClean="0"/>
              <a:t>Привидна (артефицијална)</a:t>
            </a:r>
          </a:p>
          <a:p>
            <a:pPr lvl="1" eaLnBrk="1" hangingPunct="1"/>
            <a:r>
              <a:rPr lang="sr-Cyrl-CS" sz="2400" dirty="0" smtClean="0"/>
              <a:t>Случајност (несистематска)</a:t>
            </a:r>
          </a:p>
          <a:p>
            <a:pPr lvl="1" eaLnBrk="1" hangingPunct="1"/>
            <a:r>
              <a:rPr lang="sr-Cyrl-CS" sz="2400" dirty="0" smtClean="0"/>
              <a:t>Пристрасност (систематска)</a:t>
            </a:r>
          </a:p>
          <a:p>
            <a:pPr eaLnBrk="1" hangingPunct="1"/>
            <a:r>
              <a:rPr lang="sr-Cyrl-CS" sz="2800" dirty="0" smtClean="0"/>
              <a:t>Индиректна (збуњивање)</a:t>
            </a:r>
          </a:p>
          <a:p>
            <a:pPr eaLnBrk="1" hangingPunct="1"/>
            <a:r>
              <a:rPr lang="sr-Cyrl-CS" sz="2800" dirty="0" smtClean="0"/>
              <a:t>Каузална: узрочно-последична, директна, права</a:t>
            </a:r>
            <a:endParaRPr lang="en-US" sz="2800" dirty="0" smtClean="0"/>
          </a:p>
        </p:txBody>
      </p:sp>
    </p:spTree>
  </p:cSld>
  <p:clrMapOvr>
    <a:masterClrMapping/>
  </p:clrMapOvr>
  <p:transition advTm="6847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Каузалност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Не може се утврдити на основу само једне аналитичке опсервационе студије</a:t>
            </a:r>
          </a:p>
          <a:p>
            <a:r>
              <a:rPr lang="sr-Cyrl-RS" sz="2800" dirty="0" smtClean="0"/>
              <a:t>Више студија које задовољавају</a:t>
            </a:r>
            <a:r>
              <a:rPr lang="sr-Latn-RS" sz="2800" dirty="0" smtClean="0"/>
              <a:t> </a:t>
            </a:r>
            <a:r>
              <a:rPr lang="sr-Latn-RS" sz="2800" i="1" dirty="0" smtClean="0"/>
              <a:t>Bradford-Hill</a:t>
            </a:r>
            <a:r>
              <a:rPr lang="sr-Latn-RS" sz="2800" dirty="0" smtClean="0"/>
              <a:t> </a:t>
            </a:r>
            <a:r>
              <a:rPr lang="sr-Cyrl-RS" sz="2800" dirty="0" smtClean="0"/>
              <a:t>критеријуме узрочности (1965.):</a:t>
            </a:r>
          </a:p>
          <a:p>
            <a:pPr lvl="1"/>
            <a:r>
              <a:rPr lang="sr-Cyrl-RS" sz="2000" dirty="0" smtClean="0"/>
              <a:t>Клинички значајна величина ефекта, конзистено показана и у другим истраживањима</a:t>
            </a:r>
          </a:p>
          <a:p>
            <a:pPr lvl="1"/>
            <a:r>
              <a:rPr lang="sr-Cyrl-RS" sz="2000" dirty="0" smtClean="0"/>
              <a:t>Временска повезаност узрока и исхода</a:t>
            </a:r>
          </a:p>
          <a:p>
            <a:pPr lvl="1"/>
            <a:r>
              <a:rPr lang="sr-Cyrl-RS" sz="2000" dirty="0" smtClean="0"/>
              <a:t>Специфична повезаност узрока и исхода</a:t>
            </a:r>
          </a:p>
          <a:p>
            <a:pPr lvl="1"/>
            <a:r>
              <a:rPr lang="sr-Cyrl-RS" sz="2000" dirty="0" smtClean="0"/>
              <a:t>Дозна зависност величине исхода од узрока</a:t>
            </a:r>
          </a:p>
          <a:p>
            <a:pPr lvl="1"/>
            <a:r>
              <a:rPr lang="sr-Cyrl-RS" sz="2000" dirty="0" smtClean="0"/>
              <a:t>Биолошка веродостојност, односно лабораторијска потврда</a:t>
            </a:r>
          </a:p>
          <a:p>
            <a:pPr lvl="1"/>
            <a:r>
              <a:rPr lang="sr-Cyrl-RS" sz="2000" dirty="0" smtClean="0"/>
              <a:t>Експериментална потврда, односно аналогија каузалности</a:t>
            </a:r>
            <a:endParaRPr lang="en-US" sz="2800" dirty="0"/>
          </a:p>
        </p:txBody>
      </p:sp>
    </p:spTree>
  </p:cSld>
  <p:clrMapOvr>
    <a:masterClrMapping/>
  </p:clrMapOvr>
  <p:transition advTm="27143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Опсервационе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Могу имати (аналитичке) или немати контролну групу (дескриптивне)</a:t>
            </a:r>
          </a:p>
          <a:p>
            <a:r>
              <a:rPr lang="sr-Cyrl-RS" sz="2800" dirty="0" smtClean="0"/>
              <a:t>Подела према правцу истраживања:</a:t>
            </a:r>
          </a:p>
          <a:p>
            <a:pPr marL="571500" indent="-571500">
              <a:buFont typeface="+mj-lt"/>
              <a:buAutoNum type="romanLcPeriod"/>
            </a:pPr>
            <a:r>
              <a:rPr lang="sr-Cyrl-RS" sz="2800" dirty="0" smtClean="0"/>
              <a:t>Проспективне</a:t>
            </a:r>
          </a:p>
          <a:p>
            <a:pPr marL="571500" indent="-571500">
              <a:buFont typeface="+mj-lt"/>
              <a:buAutoNum type="romanLcPeriod"/>
            </a:pPr>
            <a:r>
              <a:rPr lang="sr-Cyrl-RS" sz="2800" dirty="0" smtClean="0"/>
              <a:t>Ретроспективне</a:t>
            </a:r>
          </a:p>
          <a:p>
            <a:pPr marL="571500" indent="-571500">
              <a:buFont typeface="+mj-lt"/>
              <a:buAutoNum type="romanLcPeriod"/>
            </a:pPr>
            <a:r>
              <a:rPr lang="sr-Cyrl-RS" sz="2800" dirty="0" smtClean="0"/>
              <a:t>Ретроспективно-проспективне</a:t>
            </a:r>
          </a:p>
          <a:p>
            <a:pPr marL="571500" indent="-571500">
              <a:buNone/>
            </a:pPr>
            <a:r>
              <a:rPr lang="sr-Cyrl-RS" sz="2800" dirty="0" smtClean="0"/>
              <a:t>* Највећи значај за праксу имају проспективне студије</a:t>
            </a:r>
          </a:p>
          <a:p>
            <a:pPr marL="571500" indent="-571500">
              <a:buNone/>
            </a:pPr>
            <a:endParaRPr lang="sr-Cyrl-RS" sz="2800" dirty="0" smtClean="0"/>
          </a:p>
        </p:txBody>
      </p:sp>
    </p:spTree>
  </p:cSld>
  <p:clrMapOvr>
    <a:masterClrMapping/>
  </p:clrMapOvr>
  <p:transition advTm="4463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r-Latn-C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r-Latn-C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3062</TotalTime>
  <Words>959</Words>
  <Application>Microsoft Office PowerPoint</Application>
  <PresentationFormat>On-screen Show (4:3)</PresentationFormat>
  <Paragraphs>142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2_Default Design</vt:lpstr>
      <vt:lpstr>Worksheet</vt:lpstr>
      <vt:lpstr>Интегрисане академске студије фармације Д04 ФАРМАКОЕПИДЕМИОЛОГИЈА 2. недеља</vt:lpstr>
      <vt:lpstr>Фармакоепидемиолошке студије</vt:lpstr>
      <vt:lpstr>Опсервационе студије</vt:lpstr>
      <vt:lpstr>Опсервационе студије</vt:lpstr>
      <vt:lpstr>Опсервационе студије</vt:lpstr>
      <vt:lpstr>Опсервационе студије</vt:lpstr>
      <vt:lpstr>Типови повезаности појава</vt:lpstr>
      <vt:lpstr>Каузалност</vt:lpstr>
      <vt:lpstr>Опсервационе студије</vt:lpstr>
      <vt:lpstr>Опсервационе студије</vt:lpstr>
      <vt:lpstr>Кохортне студије</vt:lpstr>
      <vt:lpstr>Проспективне кохортне студије</vt:lpstr>
      <vt:lpstr>Предности и мане проспективних кохортних студија</vt:lpstr>
      <vt:lpstr>Предности и мане ретроспективних кохортних студија</vt:lpstr>
      <vt:lpstr>Исходи кохортних студија</vt:lpstr>
      <vt:lpstr>Студије “случај-контрола”</vt:lpstr>
      <vt:lpstr>Студије “случај-контрола”</vt:lpstr>
      <vt:lpstr>Предности и мане студија “случај/контрола”</vt:lpstr>
      <vt:lpstr>Исходи код студија “случај-контрола”</vt:lpstr>
      <vt:lpstr>Студије пресека</vt:lpstr>
      <vt:lpstr>Студије пресека</vt:lpstr>
      <vt:lpstr>Серије случајева</vt:lpstr>
      <vt:lpstr>Серије случајева</vt:lpstr>
      <vt:lpstr>Серије случајева</vt:lpstr>
      <vt:lpstr>Прикази појединачних случајева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26</cp:revision>
  <dcterms:created xsi:type="dcterms:W3CDTF">2007-04-23T19:01:08Z</dcterms:created>
  <dcterms:modified xsi:type="dcterms:W3CDTF">2020-09-27T16:13:22Z</dcterms:modified>
</cp:coreProperties>
</file>